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handoutMasterIdLst>
    <p:handoutMasterId r:id="rId4"/>
  </p:handoutMasterIdLst>
  <p:sldIdLst>
    <p:sldId id="265" r:id="rId2"/>
  </p:sldIdLst>
  <p:sldSz cx="7775575" cy="10907713"/>
  <p:notesSz cx="6797675" cy="99266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8FC31F"/>
    <a:srgbClr val="000066"/>
    <a:srgbClr val="66FF33"/>
    <a:srgbClr val="66FF66"/>
    <a:srgbClr val="ED6C00"/>
    <a:srgbClr val="65AADD"/>
    <a:srgbClr val="009944"/>
    <a:srgbClr val="F29A76"/>
    <a:srgbClr val="F6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3" autoAdjust="0"/>
    <p:restoredTop sz="98597" autoAdjust="0"/>
  </p:normalViewPr>
  <p:slideViewPr>
    <p:cSldViewPr snapToGrid="0">
      <p:cViewPr>
        <p:scale>
          <a:sx n="150" d="100"/>
          <a:sy n="150" d="100"/>
        </p:scale>
        <p:origin x="1038" y="-42"/>
      </p:cViewPr>
      <p:guideLst>
        <p:guide orient="horz" pos="3435"/>
        <p:guide pos="2449"/>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6151" cy="496106"/>
          </a:xfrm>
          <a:prstGeom prst="rect">
            <a:avLst/>
          </a:prstGeom>
        </p:spPr>
        <p:txBody>
          <a:bodyPr vert="horz" lIns="86039" tIns="43020" rIns="86039" bIns="43020"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0052" y="0"/>
            <a:ext cx="2946151" cy="496106"/>
          </a:xfrm>
          <a:prstGeom prst="rect">
            <a:avLst/>
          </a:prstGeom>
        </p:spPr>
        <p:txBody>
          <a:bodyPr vert="horz" lIns="86039" tIns="43020" rIns="86039" bIns="43020" rtlCol="0"/>
          <a:lstStyle>
            <a:lvl1pPr algn="r">
              <a:defRPr sz="1100"/>
            </a:lvl1pPr>
          </a:lstStyle>
          <a:p>
            <a:fld id="{EA4C0380-2DE9-498B-B68D-60B46204BA80}" type="datetimeFigureOut">
              <a:rPr kumimoji="1" lang="ja-JP" altLang="en-US" smtClean="0"/>
              <a:t>2021/11/19</a:t>
            </a:fld>
            <a:endParaRPr kumimoji="1" lang="ja-JP" altLang="en-US"/>
          </a:p>
        </p:txBody>
      </p:sp>
      <p:sp>
        <p:nvSpPr>
          <p:cNvPr id="4" name="フッター プレースホルダー 3"/>
          <p:cNvSpPr>
            <a:spLocks noGrp="1"/>
          </p:cNvSpPr>
          <p:nvPr>
            <p:ph type="ftr" sz="quarter" idx="2"/>
          </p:nvPr>
        </p:nvSpPr>
        <p:spPr>
          <a:xfrm>
            <a:off x="2" y="9429026"/>
            <a:ext cx="2946151" cy="496105"/>
          </a:xfrm>
          <a:prstGeom prst="rect">
            <a:avLst/>
          </a:prstGeom>
        </p:spPr>
        <p:txBody>
          <a:bodyPr vert="horz" lIns="86039" tIns="43020" rIns="86039" bIns="43020"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0052" y="9429026"/>
            <a:ext cx="2946151" cy="496105"/>
          </a:xfrm>
          <a:prstGeom prst="rect">
            <a:avLst/>
          </a:prstGeom>
        </p:spPr>
        <p:txBody>
          <a:bodyPr vert="horz" lIns="86039" tIns="43020" rIns="86039" bIns="43020" rtlCol="0" anchor="b"/>
          <a:lstStyle>
            <a:lvl1pPr algn="r">
              <a:defRPr sz="1100"/>
            </a:lvl1pPr>
          </a:lstStyle>
          <a:p>
            <a:fld id="{78A262EF-70DF-4926-8929-0A60A2E81DC8}" type="slidenum">
              <a:rPr kumimoji="1" lang="ja-JP" altLang="en-US" smtClean="0"/>
              <a:t>‹#›</a:t>
            </a:fld>
            <a:endParaRPr kumimoji="1" lang="ja-JP" altLang="en-US"/>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8" cy="498055"/>
          </a:xfrm>
          <a:prstGeom prst="rect">
            <a:avLst/>
          </a:prstGeom>
        </p:spPr>
        <p:txBody>
          <a:bodyPr vert="horz" lIns="91426" tIns="45714" rIns="91426" bIns="4571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447" y="1"/>
            <a:ext cx="2945658" cy="498055"/>
          </a:xfrm>
          <a:prstGeom prst="rect">
            <a:avLst/>
          </a:prstGeom>
        </p:spPr>
        <p:txBody>
          <a:bodyPr vert="horz" lIns="91426" tIns="45714" rIns="91426" bIns="45714" rtlCol="0"/>
          <a:lstStyle>
            <a:lvl1pPr algn="r">
              <a:defRPr sz="1100"/>
            </a:lvl1pPr>
          </a:lstStyle>
          <a:p>
            <a:fld id="{70F99883-74AE-4A2C-81B7-5B86A08198C0}" type="datetimeFigureOut">
              <a:rPr kumimoji="1" lang="ja-JP" altLang="en-US" smtClean="0"/>
              <a:t>2021/11/19</a:t>
            </a:fld>
            <a:endParaRPr kumimoji="1" lang="ja-JP" altLang="en-US"/>
          </a:p>
        </p:txBody>
      </p:sp>
      <p:sp>
        <p:nvSpPr>
          <p:cNvPr id="4" name="スライド イメージ プレースホルダー 3"/>
          <p:cNvSpPr>
            <a:spLocks noGrp="1" noRot="1" noChangeAspect="1"/>
          </p:cNvSpPr>
          <p:nvPr>
            <p:ph type="sldImg" idx="2"/>
          </p:nvPr>
        </p:nvSpPr>
        <p:spPr>
          <a:xfrm>
            <a:off x="2205038" y="1239838"/>
            <a:ext cx="2387600" cy="3351212"/>
          </a:xfrm>
          <a:prstGeom prst="rect">
            <a:avLst/>
          </a:prstGeom>
          <a:noFill/>
          <a:ln w="12700">
            <a:solidFill>
              <a:prstClr val="black"/>
            </a:solidFill>
          </a:ln>
        </p:spPr>
        <p:txBody>
          <a:bodyPr vert="horz" lIns="91426" tIns="45714" rIns="91426" bIns="45714" rtlCol="0" anchor="ctr"/>
          <a:lstStyle/>
          <a:p>
            <a:endParaRPr lang="ja-JP" altLang="en-US"/>
          </a:p>
        </p:txBody>
      </p:sp>
      <p:sp>
        <p:nvSpPr>
          <p:cNvPr id="5" name="ノート プレースホルダー 4"/>
          <p:cNvSpPr>
            <a:spLocks noGrp="1"/>
          </p:cNvSpPr>
          <p:nvPr>
            <p:ph type="body" sz="quarter" idx="3"/>
          </p:nvPr>
        </p:nvSpPr>
        <p:spPr>
          <a:xfrm>
            <a:off x="679768" y="4777198"/>
            <a:ext cx="5438140" cy="3908613"/>
          </a:xfrm>
          <a:prstGeom prst="rect">
            <a:avLst/>
          </a:prstGeom>
        </p:spPr>
        <p:txBody>
          <a:bodyPr vert="horz" lIns="91426" tIns="45714" rIns="91426"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8"/>
            <a:ext cx="2945658" cy="498054"/>
          </a:xfrm>
          <a:prstGeom prst="rect">
            <a:avLst/>
          </a:prstGeom>
        </p:spPr>
        <p:txBody>
          <a:bodyPr vert="horz" lIns="91426" tIns="45714" rIns="91426" bIns="457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447" y="9428588"/>
            <a:ext cx="2945658" cy="498054"/>
          </a:xfrm>
          <a:prstGeom prst="rect">
            <a:avLst/>
          </a:prstGeom>
        </p:spPr>
        <p:txBody>
          <a:bodyPr vert="horz" lIns="91426" tIns="45714" rIns="91426" bIns="45714"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11/19/2021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 y="6692"/>
            <a:ext cx="7776000" cy="10901021"/>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 y="9641807"/>
            <a:ext cx="7775575" cy="126395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02" y="2447385"/>
            <a:ext cx="6694096" cy="329185"/>
          </a:xfrm>
          <a:prstGeom prst="rect">
            <a:avLst/>
          </a:prstGeom>
        </p:spPr>
      </p:pic>
      <p:sp>
        <p:nvSpPr>
          <p:cNvPr id="2" name="正方形/長方形 1"/>
          <p:cNvSpPr/>
          <p:nvPr/>
        </p:nvSpPr>
        <p:spPr>
          <a:xfrm>
            <a:off x="586733" y="979034"/>
            <a:ext cx="2621288" cy="1129817"/>
          </a:xfrm>
          <a:prstGeom prst="rect">
            <a:avLst/>
          </a:prstGeom>
        </p:spPr>
        <p:txBody>
          <a:bodyPr wrap="square">
            <a:prstTxWarp prst="textPlain">
              <a:avLst/>
            </a:prstTxWarp>
            <a:spAutoFit/>
          </a:bodyPr>
          <a:lstStyle/>
          <a:p>
            <a:pPr>
              <a:lnSpc>
                <a:spcPts val="6600"/>
              </a:lnSpc>
            </a:pPr>
            <a:r>
              <a:rPr lang="ja-JP" altLang="en-US" sz="6400" spc="-200" dirty="0">
                <a:solidFill>
                  <a:schemeClr val="bg1"/>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食料品</a:t>
            </a:r>
          </a:p>
        </p:txBody>
      </p:sp>
      <p:sp>
        <p:nvSpPr>
          <p:cNvPr id="3" name="正方形/長方形 2"/>
          <p:cNvSpPr/>
          <p:nvPr/>
        </p:nvSpPr>
        <p:spPr>
          <a:xfrm>
            <a:off x="3333682" y="120853"/>
            <a:ext cx="3898503" cy="2369880"/>
          </a:xfrm>
          <a:prstGeom prst="rect">
            <a:avLst/>
          </a:prstGeom>
        </p:spPr>
        <p:txBody>
          <a:bodyPr wrap="none" lIns="0" tIns="0" rIns="0" bIns="0">
            <a:spAutoFit/>
          </a:bodyPr>
          <a:lstStyle/>
          <a:p>
            <a:r>
              <a:rPr lang="ja-JP" altLang="en-US" sz="15400" spc="-200" dirty="0">
                <a:solidFill>
                  <a:schemeClr val="bg1"/>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募集</a:t>
            </a:r>
          </a:p>
        </p:txBody>
      </p:sp>
      <p:sp>
        <p:nvSpPr>
          <p:cNvPr id="4" name="正方形/長方形 3"/>
          <p:cNvSpPr/>
          <p:nvPr/>
        </p:nvSpPr>
        <p:spPr>
          <a:xfrm>
            <a:off x="796506" y="2452743"/>
            <a:ext cx="6304361" cy="261610"/>
          </a:xfrm>
          <a:prstGeom prst="rect">
            <a:avLst/>
          </a:prstGeom>
        </p:spPr>
        <p:txBody>
          <a:bodyPr wrap="square" lIns="0" tIns="0" rIns="0" bIns="0">
            <a:spAutoFit/>
          </a:bodyPr>
          <a:lstStyle/>
          <a:p>
            <a:r>
              <a:rPr lang="ja-JP" altLang="en-US" sz="1700" spc="-100" dirty="0">
                <a:solidFill>
                  <a:schemeClr val="bg1"/>
                </a:solidFill>
                <a:latin typeface="HGP創英角ｺﾞｼｯｸUB" panose="020B0900000000000000" pitchFamily="50" charset="-128"/>
                <a:ea typeface="HGP創英角ｺﾞｼｯｸUB" panose="020B0900000000000000" pitchFamily="50" charset="-128"/>
              </a:rPr>
              <a:t>生活に困窮されてみえる方に寄贈食品等を届ける活動にご協力ください！</a:t>
            </a:r>
          </a:p>
        </p:txBody>
      </p:sp>
      <p:sp>
        <p:nvSpPr>
          <p:cNvPr id="12" name="正方形/長方形 11"/>
          <p:cNvSpPr/>
          <p:nvPr/>
        </p:nvSpPr>
        <p:spPr>
          <a:xfrm>
            <a:off x="456536" y="9689234"/>
            <a:ext cx="1054776" cy="184666"/>
          </a:xfrm>
          <a:prstGeom prst="rect">
            <a:avLst/>
          </a:prstGeom>
        </p:spPr>
        <p:txBody>
          <a:bodyPr wrap="none" lIns="0" tIns="0" rIns="0" bIns="0">
            <a:spAutoFit/>
          </a:bodyPr>
          <a:lstStyle/>
          <a:p>
            <a:r>
              <a:rPr lang="en-US" altLang="ja-JP" sz="1200" dirty="0">
                <a:solidFill>
                  <a:schemeClr val="bg1"/>
                </a:solidFill>
                <a:latin typeface="HGPｺﾞｼｯｸE" panose="020B0900000000000000" pitchFamily="50" charset="-128"/>
                <a:ea typeface="HGPｺﾞｼｯｸE" panose="020B0900000000000000" pitchFamily="50" charset="-128"/>
              </a:rPr>
              <a:t>【</a:t>
            </a:r>
            <a:r>
              <a:rPr lang="ja-JP" altLang="en-US" sz="1200" dirty="0">
                <a:solidFill>
                  <a:schemeClr val="bg1"/>
                </a:solidFill>
                <a:latin typeface="HGPｺﾞｼｯｸE" panose="020B0900000000000000" pitchFamily="50" charset="-128"/>
                <a:ea typeface="HGPｺﾞｼｯｸE" panose="020B0900000000000000" pitchFamily="50" charset="-128"/>
              </a:rPr>
              <a:t>お問い合わせ</a:t>
            </a:r>
            <a:r>
              <a:rPr lang="en-US" altLang="ja-JP" sz="1200" dirty="0">
                <a:solidFill>
                  <a:schemeClr val="bg1"/>
                </a:solidFill>
                <a:latin typeface="HGPｺﾞｼｯｸE" panose="020B0900000000000000" pitchFamily="50" charset="-128"/>
                <a:ea typeface="HGPｺﾞｼｯｸE" panose="020B0900000000000000" pitchFamily="50" charset="-128"/>
              </a:rPr>
              <a:t>】</a:t>
            </a:r>
            <a:endParaRPr lang="ja-JP" altLang="en-US" sz="1200" dirty="0">
              <a:solidFill>
                <a:schemeClr val="bg1"/>
              </a:solidFill>
              <a:latin typeface="HGPｺﾞｼｯｸE" panose="020B0900000000000000" pitchFamily="50" charset="-128"/>
              <a:ea typeface="HGPｺﾞｼｯｸE" panose="020B0900000000000000" pitchFamily="50" charset="-128"/>
            </a:endParaRPr>
          </a:p>
        </p:txBody>
      </p:sp>
      <p:sp>
        <p:nvSpPr>
          <p:cNvPr id="13" name="正方形/長方形 12"/>
          <p:cNvSpPr/>
          <p:nvPr/>
        </p:nvSpPr>
        <p:spPr>
          <a:xfrm>
            <a:off x="681460" y="9920892"/>
            <a:ext cx="3444854" cy="646331"/>
          </a:xfrm>
          <a:prstGeom prst="rect">
            <a:avLst/>
          </a:prstGeom>
        </p:spPr>
        <p:txBody>
          <a:bodyPr wrap="none" lIns="0" tIns="0" rIns="0" bIns="0">
            <a:spAutoFit/>
          </a:bodyPr>
          <a:lstStyle/>
          <a:p>
            <a:r>
              <a:rPr lang="ja-JP" altLang="en-US" sz="1200" dirty="0">
                <a:solidFill>
                  <a:schemeClr val="bg1"/>
                </a:solidFill>
                <a:latin typeface="HGPｺﾞｼｯｸE" panose="020B0900000000000000" pitchFamily="50" charset="-128"/>
                <a:ea typeface="HGPｺﾞｼｯｸE" panose="020B0900000000000000" pitchFamily="50" charset="-128"/>
              </a:rPr>
              <a:t>〒</a:t>
            </a:r>
            <a:r>
              <a:rPr lang="en-US" altLang="ja-JP" sz="1200" dirty="0">
                <a:solidFill>
                  <a:schemeClr val="bg1"/>
                </a:solidFill>
                <a:latin typeface="HGPｺﾞｼｯｸE" panose="020B0900000000000000" pitchFamily="50" charset="-128"/>
                <a:ea typeface="HGPｺﾞｼｯｸE" panose="020B0900000000000000" pitchFamily="50" charset="-128"/>
              </a:rPr>
              <a:t>501-0431</a:t>
            </a:r>
          </a:p>
          <a:p>
            <a:r>
              <a:rPr lang="ja-JP" altLang="en-US" sz="1200" dirty="0">
                <a:solidFill>
                  <a:schemeClr val="bg1"/>
                </a:solidFill>
                <a:latin typeface="HGPｺﾞｼｯｸE" panose="020B0900000000000000" pitchFamily="50" charset="-128"/>
                <a:ea typeface="HGPｺﾞｼｯｸE" panose="020B0900000000000000" pitchFamily="50" charset="-128"/>
              </a:rPr>
              <a:t>本巣郡北方町北方</a:t>
            </a:r>
            <a:r>
              <a:rPr lang="en-US" altLang="ja-JP" sz="1200" dirty="0">
                <a:solidFill>
                  <a:schemeClr val="bg1"/>
                </a:solidFill>
                <a:latin typeface="HGPｺﾞｼｯｸE" panose="020B0900000000000000" pitchFamily="50" charset="-128"/>
                <a:ea typeface="HGPｺﾞｼｯｸE" panose="020B0900000000000000" pitchFamily="50" charset="-128"/>
              </a:rPr>
              <a:t>1345</a:t>
            </a:r>
            <a:r>
              <a:rPr lang="ja-JP" altLang="en-US" sz="1200" dirty="0">
                <a:solidFill>
                  <a:schemeClr val="bg1"/>
                </a:solidFill>
                <a:latin typeface="HGPｺﾞｼｯｸE" panose="020B0900000000000000" pitchFamily="50" charset="-128"/>
                <a:ea typeface="HGPｺﾞｼｯｸE" panose="020B0900000000000000" pitchFamily="50" charset="-128"/>
              </a:rPr>
              <a:t>番地の</a:t>
            </a:r>
            <a:r>
              <a:rPr lang="en-US" altLang="ja-JP" sz="1200" dirty="0">
                <a:solidFill>
                  <a:schemeClr val="bg1"/>
                </a:solidFill>
                <a:latin typeface="HGPｺﾞｼｯｸE" panose="020B0900000000000000" pitchFamily="50" charset="-128"/>
                <a:ea typeface="HGPｺﾞｼｯｸE" panose="020B0900000000000000" pitchFamily="50" charset="-128"/>
              </a:rPr>
              <a:t>2</a:t>
            </a:r>
          </a:p>
          <a:p>
            <a:r>
              <a:rPr lang="ja-JP" altLang="en-US" sz="1400" dirty="0">
                <a:solidFill>
                  <a:schemeClr val="bg1"/>
                </a:solidFill>
                <a:latin typeface="HGPｺﾞｼｯｸE" panose="020B0900000000000000" pitchFamily="50" charset="-128"/>
                <a:ea typeface="HGPｺﾞｼｯｸE" panose="020B0900000000000000" pitchFamily="50" charset="-128"/>
              </a:rPr>
              <a:t>社会福祉法人 </a:t>
            </a:r>
            <a:r>
              <a:rPr lang="ja-JP" altLang="en-US" sz="1800" dirty="0">
                <a:solidFill>
                  <a:schemeClr val="bg1"/>
                </a:solidFill>
                <a:latin typeface="HGPｺﾞｼｯｸE" panose="020B0900000000000000" pitchFamily="50" charset="-128"/>
                <a:ea typeface="HGPｺﾞｼｯｸE" panose="020B0900000000000000" pitchFamily="50" charset="-128"/>
              </a:rPr>
              <a:t>北方町社会福祉協議会</a:t>
            </a:r>
          </a:p>
        </p:txBody>
      </p:sp>
      <p:sp>
        <p:nvSpPr>
          <p:cNvPr id="14" name="正方形/長方形 13"/>
          <p:cNvSpPr/>
          <p:nvPr/>
        </p:nvSpPr>
        <p:spPr>
          <a:xfrm>
            <a:off x="4370752" y="10115866"/>
            <a:ext cx="230832" cy="276999"/>
          </a:xfrm>
          <a:prstGeom prst="rect">
            <a:avLst/>
          </a:prstGeom>
        </p:spPr>
        <p:txBody>
          <a:bodyPr wrap="none" lIns="0" tIns="0" rIns="0" bIns="0">
            <a:spAutoFit/>
          </a:bodyPr>
          <a:lstStyle/>
          <a:p>
            <a:r>
              <a:rPr lang="ja-JP" altLang="en-US" sz="1800" dirty="0">
                <a:solidFill>
                  <a:schemeClr val="bg1"/>
                </a:solidFill>
                <a:latin typeface="HGP創英角ｺﾞｼｯｸUB" panose="020B0900000000000000" pitchFamily="50" charset="-128"/>
                <a:ea typeface="HGP創英角ｺﾞｼｯｸUB" panose="020B0900000000000000" pitchFamily="50" charset="-128"/>
              </a:rPr>
              <a:t>☎</a:t>
            </a:r>
          </a:p>
        </p:txBody>
      </p:sp>
      <p:sp>
        <p:nvSpPr>
          <p:cNvPr id="15" name="正方形/長方形 14"/>
          <p:cNvSpPr/>
          <p:nvPr/>
        </p:nvSpPr>
        <p:spPr>
          <a:xfrm>
            <a:off x="5938168" y="10392144"/>
            <a:ext cx="740587" cy="161583"/>
          </a:xfrm>
          <a:prstGeom prst="rect">
            <a:avLst/>
          </a:prstGeom>
        </p:spPr>
        <p:txBody>
          <a:bodyPr wrap="none" lIns="0" tIns="0" rIns="0" bIns="0">
            <a:spAutoFit/>
          </a:bodyPr>
          <a:lstStyle/>
          <a:p>
            <a:r>
              <a:rPr lang="zh-CN" altLang="en-US" sz="1050" dirty="0">
                <a:solidFill>
                  <a:schemeClr val="bg1"/>
                </a:solidFill>
                <a:latin typeface="HGPｺﾞｼｯｸE" panose="020B0900000000000000" pitchFamily="50" charset="-128"/>
                <a:ea typeface="HGPｺﾞｼｯｸE" panose="020B0900000000000000" pitchFamily="50" charset="-128"/>
              </a:rPr>
              <a:t>（担当：</a:t>
            </a:r>
            <a:r>
              <a:rPr lang="ja-JP" altLang="en-US" sz="1050" dirty="0">
                <a:solidFill>
                  <a:schemeClr val="bg1"/>
                </a:solidFill>
                <a:latin typeface="HGPｺﾞｼｯｸE" panose="020B0900000000000000" pitchFamily="50" charset="-128"/>
                <a:ea typeface="HGPｺﾞｼｯｸE" panose="020B0900000000000000" pitchFamily="50" charset="-128"/>
              </a:rPr>
              <a:t>河口</a:t>
            </a:r>
            <a:r>
              <a:rPr lang="zh-CN" altLang="en-US" sz="1050" dirty="0">
                <a:solidFill>
                  <a:schemeClr val="bg1"/>
                </a:solidFill>
                <a:latin typeface="HGPｺﾞｼｯｸE" panose="020B0900000000000000" pitchFamily="50" charset="-128"/>
                <a:ea typeface="HGPｺﾞｼｯｸE" panose="020B0900000000000000" pitchFamily="50" charset="-128"/>
              </a:rPr>
              <a:t>）</a:t>
            </a:r>
            <a:endParaRPr lang="ja-JP" altLang="en-US" sz="1050" dirty="0">
              <a:solidFill>
                <a:schemeClr val="bg1"/>
              </a:solidFill>
              <a:latin typeface="HGPｺﾞｼｯｸE" panose="020B0900000000000000" pitchFamily="50" charset="-128"/>
              <a:ea typeface="HGPｺﾞｼｯｸE" panose="020B0900000000000000" pitchFamily="50" charset="-128"/>
            </a:endParaRPr>
          </a:p>
        </p:txBody>
      </p:sp>
      <p:sp>
        <p:nvSpPr>
          <p:cNvPr id="17" name="正方形/長方形 16"/>
          <p:cNvSpPr/>
          <p:nvPr/>
        </p:nvSpPr>
        <p:spPr>
          <a:xfrm>
            <a:off x="4673206" y="10082492"/>
            <a:ext cx="2529924" cy="369332"/>
          </a:xfrm>
          <a:prstGeom prst="rect">
            <a:avLst/>
          </a:prstGeom>
        </p:spPr>
        <p:txBody>
          <a:bodyPr wrap="square" lIns="0" tIns="0" rIns="0" bIns="0">
            <a:spAutoFit/>
          </a:bodyPr>
          <a:lstStyle/>
          <a:p>
            <a:r>
              <a:rPr lang="ja-JP" altLang="en-US" sz="2400" b="1" spc="-250" dirty="0">
                <a:solidFill>
                  <a:schemeClr val="bg1"/>
                </a:solidFill>
              </a:rPr>
              <a:t>０５８－３２４－６５５０</a:t>
            </a: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336" y="4017571"/>
            <a:ext cx="6876302" cy="112577"/>
          </a:xfrm>
          <a:prstGeom prst="rect">
            <a:avLst/>
          </a:prstGeom>
        </p:spPr>
      </p:pic>
      <p:sp>
        <p:nvSpPr>
          <p:cNvPr id="20" name="テキスト ボックス 19">
            <a:extLst>
              <a:ext uri="{FF2B5EF4-FFF2-40B4-BE49-F238E27FC236}">
                <a16:creationId xmlns:a16="http://schemas.microsoft.com/office/drawing/2014/main" id="{ECEF3CD6-B4DD-4B90-A5D7-5ABCF2AB9D83}"/>
              </a:ext>
            </a:extLst>
          </p:cNvPr>
          <p:cNvSpPr txBox="1"/>
          <p:nvPr/>
        </p:nvSpPr>
        <p:spPr>
          <a:xfrm>
            <a:off x="810191" y="2858234"/>
            <a:ext cx="6224097" cy="1107996"/>
          </a:xfrm>
          <a:prstGeom prst="rect">
            <a:avLst/>
          </a:prstGeom>
          <a:noFill/>
        </p:spPr>
        <p:txBody>
          <a:bodyPr wrap="square" rtlCol="0">
            <a:spAutoFit/>
          </a:bodyPr>
          <a:lstStyle/>
          <a:p>
            <a:pPr algn="l">
              <a:spcAft>
                <a:spcPts val="0"/>
              </a:spcAft>
            </a:pPr>
            <a:r>
              <a:rPr lang="ja-JP" altLang="en-US" sz="1100" b="0" i="0" dirty="0">
                <a:solidFill>
                  <a:srgbClr val="000000"/>
                </a:solidFill>
                <a:effectLst/>
                <a:latin typeface="BIZ UDゴシック" panose="020B0400000000000000" pitchFamily="49" charset="-128"/>
                <a:ea typeface="BIZ UDゴシック" panose="020B0400000000000000" pitchFamily="49" charset="-128"/>
              </a:rPr>
              <a:t>　新型コロナウイルスの感染拡大の影響が、広く深く生活困窮者を追い詰めています。</a:t>
            </a:r>
            <a:endParaRPr lang="ja-JP" altLang="en-US" sz="1100" b="0" i="0" dirty="0">
              <a:solidFill>
                <a:srgbClr val="343B42"/>
              </a:solidFill>
              <a:effectLst/>
              <a:latin typeface="BIZ UDゴシック" panose="020B0400000000000000" pitchFamily="49" charset="-128"/>
              <a:ea typeface="BIZ UDゴシック" panose="020B0400000000000000" pitchFamily="49" charset="-128"/>
            </a:endParaRPr>
          </a:p>
          <a:p>
            <a:pPr algn="l">
              <a:spcAft>
                <a:spcPts val="0"/>
              </a:spcAft>
            </a:pPr>
            <a:r>
              <a:rPr lang="ja-JP" altLang="en-US" sz="1100" b="0" i="0" dirty="0">
                <a:solidFill>
                  <a:srgbClr val="000000"/>
                </a:solidFill>
                <a:effectLst/>
                <a:latin typeface="BIZ UDゴシック" panose="020B0400000000000000" pitchFamily="49" charset="-128"/>
                <a:ea typeface="BIZ UDゴシック" panose="020B0400000000000000" pitchFamily="49" charset="-128"/>
              </a:rPr>
              <a:t>　収入が減収したり、途絶えたりして食事にお金をまわせないなどの相談内容が増えています。</a:t>
            </a:r>
            <a:endParaRPr lang="en-US" altLang="ja-JP" sz="1100" b="0" i="0" dirty="0">
              <a:solidFill>
                <a:srgbClr val="000000"/>
              </a:solidFill>
              <a:effectLst/>
              <a:latin typeface="BIZ UDゴシック" panose="020B0400000000000000" pitchFamily="49" charset="-128"/>
              <a:ea typeface="BIZ UDゴシック" panose="020B0400000000000000" pitchFamily="49" charset="-128"/>
            </a:endParaRPr>
          </a:p>
          <a:p>
            <a:pPr algn="l">
              <a:spcAft>
                <a:spcPts val="0"/>
              </a:spcAft>
            </a:pPr>
            <a:r>
              <a:rPr lang="ja-JP" altLang="en-US" sz="1100" b="0" i="0" dirty="0">
                <a:solidFill>
                  <a:srgbClr val="000000"/>
                </a:solidFill>
                <a:effectLst/>
                <a:latin typeface="BIZ UDゴシック" panose="020B0400000000000000" pitchFamily="49" charset="-128"/>
                <a:ea typeface="BIZ UDゴシック" panose="020B0400000000000000" pitchFamily="49" charset="-128"/>
              </a:rPr>
              <a:t>　いつ平穏な日常生活に戻るかわからないコロナ禍だからこそ、「まずは食べて！」と応援したいと私たちは考えています。</a:t>
            </a:r>
            <a:endParaRPr lang="en-US" altLang="ja-JP" sz="1100" b="0" i="0" dirty="0">
              <a:solidFill>
                <a:srgbClr val="000000"/>
              </a:solidFill>
              <a:effectLst/>
              <a:latin typeface="BIZ UDゴシック" panose="020B0400000000000000" pitchFamily="49" charset="-128"/>
              <a:ea typeface="BIZ UDゴシック" panose="020B0400000000000000" pitchFamily="49" charset="-128"/>
            </a:endParaRPr>
          </a:p>
          <a:p>
            <a:pPr algn="l">
              <a:spcAft>
                <a:spcPts val="0"/>
              </a:spcAft>
            </a:pPr>
            <a:r>
              <a:rPr lang="ja-JP" altLang="en-US" sz="1100" b="0" i="0">
                <a:solidFill>
                  <a:srgbClr val="000000"/>
                </a:solidFill>
                <a:effectLst/>
                <a:latin typeface="BIZ UDゴシック" panose="020B0400000000000000" pitchFamily="49" charset="-128"/>
                <a:ea typeface="BIZ UDゴシック" panose="020B0400000000000000" pitchFamily="49" charset="-128"/>
              </a:rPr>
              <a:t>　私たち</a:t>
            </a:r>
            <a:r>
              <a:rPr lang="ja-JP" altLang="en-US" sz="1100" b="0" i="0" dirty="0">
                <a:solidFill>
                  <a:srgbClr val="000000"/>
                </a:solidFill>
                <a:effectLst/>
                <a:latin typeface="BIZ UDゴシック" panose="020B0400000000000000" pitchFamily="49" charset="-128"/>
                <a:ea typeface="BIZ UDゴシック" panose="020B0400000000000000" pitchFamily="49" charset="-128"/>
              </a:rPr>
              <a:t>と一緒に、必要なものを必要な方に届ける活動をしていただける企業・団体・個人の方々を募っています。ご支援いただけます方は、北方町社会福祉協議会までお電話ください。</a:t>
            </a:r>
            <a:endParaRPr lang="ja-JP" altLang="en-US" sz="1100" b="0" i="0" dirty="0">
              <a:solidFill>
                <a:srgbClr val="343B42"/>
              </a:solidFill>
              <a:effectLst/>
              <a:latin typeface="BIZ UDゴシック" panose="020B0400000000000000" pitchFamily="49" charset="-128"/>
              <a:ea typeface="BIZ UDゴシック" panose="020B0400000000000000" pitchFamily="49" charset="-128"/>
            </a:endParaRPr>
          </a:p>
        </p:txBody>
      </p:sp>
      <p:pic>
        <p:nvPicPr>
          <p:cNvPr id="30" name="図 29">
            <a:extLst>
              <a:ext uri="{FF2B5EF4-FFF2-40B4-BE49-F238E27FC236}">
                <a16:creationId xmlns:a16="http://schemas.microsoft.com/office/drawing/2014/main" id="{0B4E804D-2ED0-495E-8962-5651C69EF36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7029" r="24927"/>
          <a:stretch/>
        </p:blipFill>
        <p:spPr>
          <a:xfrm>
            <a:off x="4265082" y="4170964"/>
            <a:ext cx="1517371" cy="2363531"/>
          </a:xfrm>
          <a:prstGeom prst="rect">
            <a:avLst/>
          </a:prstGeom>
        </p:spPr>
      </p:pic>
      <p:sp>
        <p:nvSpPr>
          <p:cNvPr id="31" name="四角形: 角を丸くする 30">
            <a:extLst>
              <a:ext uri="{FF2B5EF4-FFF2-40B4-BE49-F238E27FC236}">
                <a16:creationId xmlns:a16="http://schemas.microsoft.com/office/drawing/2014/main" id="{C22D2F67-FAD9-4144-82E9-FA44FA999A04}"/>
              </a:ext>
            </a:extLst>
          </p:cNvPr>
          <p:cNvSpPr/>
          <p:nvPr/>
        </p:nvSpPr>
        <p:spPr>
          <a:xfrm>
            <a:off x="416916" y="6445879"/>
            <a:ext cx="3431251" cy="288515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DFF4C311-6F06-480E-87DF-FAA7611C9E64}"/>
              </a:ext>
            </a:extLst>
          </p:cNvPr>
          <p:cNvSpPr/>
          <p:nvPr/>
        </p:nvSpPr>
        <p:spPr>
          <a:xfrm>
            <a:off x="3956131" y="6415804"/>
            <a:ext cx="3431251" cy="288515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892" y="6592867"/>
            <a:ext cx="1820116" cy="316993"/>
          </a:xfrm>
          <a:prstGeom prst="rect">
            <a:avLst/>
          </a:prstGeom>
        </p:spPr>
      </p:pic>
      <p:sp>
        <p:nvSpPr>
          <p:cNvPr id="5" name="正方形/長方形 4"/>
          <p:cNvSpPr/>
          <p:nvPr/>
        </p:nvSpPr>
        <p:spPr>
          <a:xfrm>
            <a:off x="1509497" y="6643641"/>
            <a:ext cx="1336904" cy="215444"/>
          </a:xfrm>
          <a:prstGeom prst="rect">
            <a:avLst/>
          </a:prstGeom>
        </p:spPr>
        <p:txBody>
          <a:bodyPr wrap="none" lIns="0" tIns="0" rIns="0" bIns="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受付ができるもの</a:t>
            </a:r>
          </a:p>
        </p:txBody>
      </p:sp>
      <p:pic>
        <p:nvPicPr>
          <p:cNvPr id="37" name="図 36">
            <a:extLst>
              <a:ext uri="{FF2B5EF4-FFF2-40B4-BE49-F238E27FC236}">
                <a16:creationId xmlns:a16="http://schemas.microsoft.com/office/drawing/2014/main" id="{54A0BF6D-F5CE-41D2-AE81-4DA35685C1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0724" y="6559599"/>
            <a:ext cx="1982594" cy="316993"/>
          </a:xfrm>
          <a:prstGeom prst="rect">
            <a:avLst/>
          </a:prstGeom>
        </p:spPr>
      </p:pic>
      <p:sp>
        <p:nvSpPr>
          <p:cNvPr id="38" name="正方形/長方形 37">
            <a:extLst>
              <a:ext uri="{FF2B5EF4-FFF2-40B4-BE49-F238E27FC236}">
                <a16:creationId xmlns:a16="http://schemas.microsoft.com/office/drawing/2014/main" id="{51BD0145-410B-41B4-86BC-8D0A796E1680}"/>
              </a:ext>
            </a:extLst>
          </p:cNvPr>
          <p:cNvSpPr/>
          <p:nvPr/>
        </p:nvSpPr>
        <p:spPr>
          <a:xfrm>
            <a:off x="4934204" y="6609806"/>
            <a:ext cx="1516441" cy="215444"/>
          </a:xfrm>
          <a:prstGeom prst="rect">
            <a:avLst/>
          </a:prstGeom>
        </p:spPr>
        <p:txBody>
          <a:bodyPr wrap="none" lIns="0" tIns="0" rIns="0" bIns="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受付ができないもの</a:t>
            </a:r>
          </a:p>
        </p:txBody>
      </p:sp>
      <p:pic>
        <p:nvPicPr>
          <p:cNvPr id="41" name="図 40">
            <a:extLst>
              <a:ext uri="{FF2B5EF4-FFF2-40B4-BE49-F238E27FC236}">
                <a16:creationId xmlns:a16="http://schemas.microsoft.com/office/drawing/2014/main" id="{45F51628-8FD7-49FC-9FB7-0C6A11B691F1}"/>
              </a:ext>
            </a:extLst>
          </p:cNvPr>
          <p:cNvPicPr>
            <a:picLocks noChangeAspect="1"/>
          </p:cNvPicPr>
          <p:nvPr/>
        </p:nvPicPr>
        <p:blipFill rotWithShape="1">
          <a:blip r:embed="rId8"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33" r="51196" b="32448"/>
          <a:stretch/>
        </p:blipFill>
        <p:spPr>
          <a:xfrm>
            <a:off x="1098579" y="6993191"/>
            <a:ext cx="2170401" cy="2161981"/>
          </a:xfrm>
          <a:prstGeom prst="rect">
            <a:avLst/>
          </a:prstGeom>
        </p:spPr>
      </p:pic>
      <p:pic>
        <p:nvPicPr>
          <p:cNvPr id="43" name="図 42">
            <a:extLst>
              <a:ext uri="{FF2B5EF4-FFF2-40B4-BE49-F238E27FC236}">
                <a16:creationId xmlns:a16="http://schemas.microsoft.com/office/drawing/2014/main" id="{9C7D33A4-2480-4DE3-BB5E-C224494AA3D7}"/>
              </a:ext>
            </a:extLst>
          </p:cNvPr>
          <p:cNvPicPr>
            <a:picLocks noChangeAspect="1"/>
          </p:cNvPicPr>
          <p:nvPr/>
        </p:nvPicPr>
        <p:blipFill rotWithShape="1">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52267" t="2696" r="2001" b="33270"/>
          <a:stretch/>
        </p:blipFill>
        <p:spPr>
          <a:xfrm>
            <a:off x="4587160" y="6979144"/>
            <a:ext cx="2265439" cy="2220483"/>
          </a:xfrm>
          <a:prstGeom prst="rect">
            <a:avLst/>
          </a:prstGeom>
        </p:spPr>
      </p:pic>
      <p:sp>
        <p:nvSpPr>
          <p:cNvPr id="33" name="テキスト ボックス 32">
            <a:extLst>
              <a:ext uri="{FF2B5EF4-FFF2-40B4-BE49-F238E27FC236}">
                <a16:creationId xmlns:a16="http://schemas.microsoft.com/office/drawing/2014/main" id="{767940F5-C593-4DB3-9B0E-A158354C0712}"/>
              </a:ext>
            </a:extLst>
          </p:cNvPr>
          <p:cNvSpPr txBox="1"/>
          <p:nvPr/>
        </p:nvSpPr>
        <p:spPr>
          <a:xfrm>
            <a:off x="433659" y="6983812"/>
            <a:ext cx="3488581" cy="2555443"/>
          </a:xfrm>
          <a:prstGeom prst="rect">
            <a:avLst/>
          </a:prstGeom>
          <a:noFill/>
        </p:spPr>
        <p:txBody>
          <a:bodyPr wrap="square" rtlCol="0">
            <a:spAutoFit/>
          </a:bodyPr>
          <a:lstStyle/>
          <a:p>
            <a:r>
              <a:rPr kumimoji="1" lang="ja-JP" altLang="en-US" sz="1400" dirty="0"/>
              <a:t>・お米（白米、玄米</a:t>
            </a:r>
            <a:r>
              <a:rPr lang="ja-JP" altLang="en-US" sz="1400" dirty="0"/>
              <a:t>、</a:t>
            </a:r>
            <a:r>
              <a:rPr kumimoji="1" lang="ja-JP" altLang="en-US" sz="1400" dirty="0"/>
              <a:t>レトルト）</a:t>
            </a:r>
            <a:endParaRPr kumimoji="1" lang="en-US" altLang="ja-JP" sz="1400" dirty="0"/>
          </a:p>
          <a:p>
            <a:r>
              <a:rPr lang="ja-JP" altLang="en-US" sz="1400" dirty="0"/>
              <a:t>・パスタ、そうめん、うどんなどの乾麺</a:t>
            </a:r>
            <a:endParaRPr lang="en-US" altLang="ja-JP" sz="1400" dirty="0"/>
          </a:p>
          <a:p>
            <a:r>
              <a:rPr kumimoji="1" lang="ja-JP" altLang="en-US" sz="1400" dirty="0"/>
              <a:t>・缶詰、レトルト、インスタント食品</a:t>
            </a:r>
            <a:endParaRPr kumimoji="1" lang="en-US" altLang="ja-JP" sz="1400" dirty="0"/>
          </a:p>
          <a:p>
            <a:r>
              <a:rPr lang="ja-JP" altLang="en-US" sz="1400" dirty="0"/>
              <a:t>・海苔、お茶漬け、ふりかけ</a:t>
            </a:r>
            <a:endParaRPr lang="en-US" altLang="ja-JP" sz="1400" dirty="0"/>
          </a:p>
          <a:p>
            <a:r>
              <a:rPr kumimoji="1" lang="ja-JP" altLang="en-US" sz="1400" dirty="0"/>
              <a:t>・お菓子、飲料</a:t>
            </a:r>
            <a:endParaRPr kumimoji="1" lang="en-US" altLang="ja-JP" sz="1400" dirty="0"/>
          </a:p>
          <a:p>
            <a:r>
              <a:rPr lang="ja-JP" altLang="en-US" sz="1400" dirty="0"/>
              <a:t>・調味料（醤油、食物油など）</a:t>
            </a:r>
            <a:endParaRPr lang="en-US" altLang="ja-JP" sz="1400" dirty="0"/>
          </a:p>
          <a:p>
            <a:endParaRPr lang="en-US" altLang="ja-JP" sz="1400" dirty="0"/>
          </a:p>
          <a:p>
            <a:r>
              <a:rPr kumimoji="1" lang="ja-JP" altLang="en-US" sz="1400" dirty="0"/>
              <a:t>　　</a:t>
            </a:r>
            <a:r>
              <a:rPr kumimoji="1" lang="ja-JP" altLang="en-US" sz="1400" dirty="0">
                <a:solidFill>
                  <a:srgbClr val="FF0000"/>
                </a:solidFill>
              </a:rPr>
              <a:t>受付時賞味期限が２カ月以上</a:t>
            </a:r>
            <a:endParaRPr kumimoji="1" lang="en-US" altLang="ja-JP" sz="1400" dirty="0">
              <a:solidFill>
                <a:srgbClr val="FF0000"/>
              </a:solidFill>
            </a:endParaRPr>
          </a:p>
          <a:p>
            <a:r>
              <a:rPr lang="ja-JP" altLang="en-US" sz="1400">
                <a:solidFill>
                  <a:srgbClr val="FF0000"/>
                </a:solidFill>
              </a:rPr>
              <a:t>　　　　　　　　　　　　　　</a:t>
            </a:r>
            <a:r>
              <a:rPr kumimoji="1" lang="ja-JP" altLang="en-US" sz="1400">
                <a:solidFill>
                  <a:srgbClr val="FF0000"/>
                </a:solidFill>
              </a:rPr>
              <a:t>残って</a:t>
            </a:r>
            <a:r>
              <a:rPr kumimoji="1" lang="ja-JP" altLang="en-US" sz="1400" dirty="0">
                <a:solidFill>
                  <a:srgbClr val="FF0000"/>
                </a:solidFill>
              </a:rPr>
              <a:t>いるもの</a:t>
            </a:r>
            <a:endParaRPr kumimoji="1" lang="en-US" altLang="ja-JP" sz="1400" dirty="0">
              <a:solidFill>
                <a:srgbClr val="FF0000"/>
              </a:solidFill>
            </a:endParaRPr>
          </a:p>
          <a:p>
            <a:r>
              <a:rPr lang="ja-JP" altLang="en-US" sz="1400" dirty="0">
                <a:solidFill>
                  <a:srgbClr val="FF0000"/>
                </a:solidFill>
              </a:rPr>
              <a:t>　　常温保存可能なもの</a:t>
            </a:r>
            <a:endParaRPr kumimoji="1" lang="en-US" altLang="ja-JP" sz="1400" dirty="0">
              <a:solidFill>
                <a:srgbClr val="FF0000"/>
              </a:solidFill>
            </a:endParaRPr>
          </a:p>
          <a:p>
            <a:endParaRPr kumimoji="1" lang="ja-JP" altLang="en-US" dirty="0"/>
          </a:p>
        </p:txBody>
      </p:sp>
      <p:sp>
        <p:nvSpPr>
          <p:cNvPr id="39" name="テキスト ボックス 38">
            <a:extLst>
              <a:ext uri="{FF2B5EF4-FFF2-40B4-BE49-F238E27FC236}">
                <a16:creationId xmlns:a16="http://schemas.microsoft.com/office/drawing/2014/main" id="{B1419122-3A28-44D8-B1E9-F3730B81E346}"/>
              </a:ext>
            </a:extLst>
          </p:cNvPr>
          <p:cNvSpPr txBox="1"/>
          <p:nvPr/>
        </p:nvSpPr>
        <p:spPr>
          <a:xfrm>
            <a:off x="3994805" y="6979144"/>
            <a:ext cx="3500541" cy="2031325"/>
          </a:xfrm>
          <a:prstGeom prst="rect">
            <a:avLst/>
          </a:prstGeom>
          <a:noFill/>
        </p:spPr>
        <p:txBody>
          <a:bodyPr wrap="square" rtlCol="0">
            <a:spAutoFit/>
          </a:bodyPr>
          <a:lstStyle/>
          <a:p>
            <a:r>
              <a:rPr kumimoji="1" lang="ja-JP" altLang="en-US" sz="1400" dirty="0"/>
              <a:t>・受付時賞味期限が２カ月を切っているもの</a:t>
            </a:r>
            <a:endParaRPr kumimoji="1" lang="en-US" altLang="ja-JP" sz="1400" dirty="0"/>
          </a:p>
          <a:p>
            <a:r>
              <a:rPr lang="ja-JP" altLang="en-US" sz="1400" dirty="0"/>
              <a:t>・開封されているもの</a:t>
            </a:r>
            <a:endParaRPr lang="en-US" altLang="ja-JP" sz="1400" dirty="0"/>
          </a:p>
          <a:p>
            <a:r>
              <a:rPr kumimoji="1" lang="ja-JP" altLang="en-US" sz="1400" dirty="0"/>
              <a:t>・生鮮食品（生肉、魚介類、生野菜）</a:t>
            </a:r>
            <a:endParaRPr kumimoji="1" lang="en-US" altLang="ja-JP" sz="1400" dirty="0"/>
          </a:p>
          <a:p>
            <a:r>
              <a:rPr lang="ja-JP" altLang="en-US" sz="1400" dirty="0"/>
              <a:t>・アルコール（みりん、料理酒除く）</a:t>
            </a:r>
            <a:endParaRPr lang="en-US" altLang="ja-JP" sz="1400" dirty="0"/>
          </a:p>
          <a:p>
            <a:r>
              <a:rPr kumimoji="1" lang="ja-JP" altLang="en-US" sz="1400" dirty="0"/>
              <a:t>・製造者または販売者の表示がないもの</a:t>
            </a:r>
            <a:endParaRPr kumimoji="1" lang="en-US" altLang="ja-JP" sz="1400" dirty="0"/>
          </a:p>
          <a:p>
            <a:endParaRPr lang="en-US" altLang="ja-JP" sz="1400" dirty="0"/>
          </a:p>
          <a:p>
            <a:r>
              <a:rPr kumimoji="1" lang="ja-JP" altLang="en-US" sz="1400" dirty="0"/>
              <a:t>　　</a:t>
            </a:r>
            <a:r>
              <a:rPr kumimoji="1" lang="ja-JP" altLang="en-US" sz="1400" dirty="0">
                <a:solidFill>
                  <a:srgbClr val="0070C0"/>
                </a:solidFill>
              </a:rPr>
              <a:t>上記のものは、お持ちいただいても</a:t>
            </a:r>
            <a:endParaRPr kumimoji="1" lang="en-US" altLang="ja-JP" sz="1400" dirty="0">
              <a:solidFill>
                <a:srgbClr val="0070C0"/>
              </a:solidFill>
            </a:endParaRPr>
          </a:p>
          <a:p>
            <a:r>
              <a:rPr lang="ja-JP" altLang="en-US" sz="1400" dirty="0">
                <a:solidFill>
                  <a:srgbClr val="0070C0"/>
                </a:solidFill>
              </a:rPr>
              <a:t>　　</a:t>
            </a:r>
            <a:r>
              <a:rPr kumimoji="1" lang="ja-JP" altLang="en-US" sz="1400" dirty="0">
                <a:solidFill>
                  <a:srgbClr val="0070C0"/>
                </a:solidFill>
              </a:rPr>
              <a:t>受け取り出来ません。</a:t>
            </a:r>
            <a:endParaRPr kumimoji="1" lang="en-US" altLang="ja-JP" sz="1400" dirty="0">
              <a:solidFill>
                <a:srgbClr val="0070C0"/>
              </a:solidFill>
            </a:endParaRPr>
          </a:p>
          <a:p>
            <a:r>
              <a:rPr lang="ja-JP" altLang="en-US" sz="1400" dirty="0">
                <a:solidFill>
                  <a:srgbClr val="0070C0"/>
                </a:solidFill>
              </a:rPr>
              <a:t>　　</a:t>
            </a:r>
            <a:r>
              <a:rPr kumimoji="1" lang="ja-JP" altLang="en-US" sz="1400" dirty="0">
                <a:solidFill>
                  <a:srgbClr val="0070C0"/>
                </a:solidFill>
              </a:rPr>
              <a:t>ご理解ご協力をお願いします。</a:t>
            </a:r>
            <a:endParaRPr kumimoji="1" lang="ja-JP" altLang="en-US" dirty="0">
              <a:solidFill>
                <a:srgbClr val="0070C0"/>
              </a:solidFill>
            </a:endParaRPr>
          </a:p>
        </p:txBody>
      </p:sp>
      <p:pic>
        <p:nvPicPr>
          <p:cNvPr id="45" name="図 44">
            <a:extLst>
              <a:ext uri="{FF2B5EF4-FFF2-40B4-BE49-F238E27FC236}">
                <a16:creationId xmlns:a16="http://schemas.microsoft.com/office/drawing/2014/main" id="{5087FBBF-9ED8-4870-B6CF-0B8EE123A35A}"/>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21560" y="4171436"/>
            <a:ext cx="2247419" cy="1685565"/>
          </a:xfrm>
          <a:prstGeom prst="ellipse">
            <a:avLst/>
          </a:prstGeom>
        </p:spPr>
      </p:pic>
      <p:sp>
        <p:nvSpPr>
          <p:cNvPr id="46" name="吹き出し: 円形 45">
            <a:extLst>
              <a:ext uri="{FF2B5EF4-FFF2-40B4-BE49-F238E27FC236}">
                <a16:creationId xmlns:a16="http://schemas.microsoft.com/office/drawing/2014/main" id="{2B4639A9-9AC1-4A93-B503-9FEC906F6760}"/>
              </a:ext>
            </a:extLst>
          </p:cNvPr>
          <p:cNvSpPr/>
          <p:nvPr/>
        </p:nvSpPr>
        <p:spPr>
          <a:xfrm>
            <a:off x="5753381" y="4237567"/>
            <a:ext cx="1626582" cy="1887748"/>
          </a:xfrm>
          <a:prstGeom prst="wedgeEllipseCallout">
            <a:avLst>
              <a:gd name="adj1" fmla="val -61445"/>
              <a:gd name="adj2" fmla="val -343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15E4886-8E03-4005-ACB7-BEDA2D7D06E2}"/>
              </a:ext>
            </a:extLst>
          </p:cNvPr>
          <p:cNvSpPr txBox="1"/>
          <p:nvPr/>
        </p:nvSpPr>
        <p:spPr>
          <a:xfrm>
            <a:off x="5870027" y="4570287"/>
            <a:ext cx="1517356" cy="1277273"/>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支援の必要な方に</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配布できますようご協力をお願いします。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１個からでも、</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まとまった数量でも</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大歓迎です！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お待ちしています。</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4B042B99-F04E-42BE-A97D-4DEB2D01B928}"/>
              </a:ext>
            </a:extLst>
          </p:cNvPr>
          <p:cNvSpPr/>
          <p:nvPr/>
        </p:nvSpPr>
        <p:spPr>
          <a:xfrm>
            <a:off x="529483" y="5857000"/>
            <a:ext cx="3296931" cy="53793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3C39D45-C91A-46FE-868B-24E8ED33BCB7}"/>
              </a:ext>
            </a:extLst>
          </p:cNvPr>
          <p:cNvSpPr txBox="1"/>
          <p:nvPr/>
        </p:nvSpPr>
        <p:spPr>
          <a:xfrm>
            <a:off x="524588" y="5820696"/>
            <a:ext cx="3313345" cy="584775"/>
          </a:xfrm>
          <a:prstGeom prst="rect">
            <a:avLst/>
          </a:prstGeom>
          <a:noFill/>
        </p:spPr>
        <p:txBody>
          <a:bodyPr wrap="square" rtlCol="0">
            <a:spAutoFit/>
          </a:bodyPr>
          <a:lstStyle/>
          <a:p>
            <a:pPr algn="dist"/>
            <a:r>
              <a:rPr lang="ja-JP" altLang="en-US"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rPr>
              <a:t>食料品</a:t>
            </a:r>
            <a:r>
              <a:rPr kumimoji="1" lang="ja-JP" altLang="en-US"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rPr>
              <a:t>受付期間　</a:t>
            </a:r>
            <a:r>
              <a:rPr kumimoji="1" lang="en-US" altLang="ja-JP"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rPr>
              <a:t>12/1</a:t>
            </a:r>
            <a:r>
              <a:rPr kumimoji="1" lang="ja-JP" altLang="en-US"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rPr>
              <a:t>～</a:t>
            </a:r>
            <a:r>
              <a:rPr kumimoji="1" lang="en-US" altLang="ja-JP"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rPr>
              <a:t>12/20</a:t>
            </a:r>
          </a:p>
          <a:p>
            <a:pPr algn="dist"/>
            <a:r>
              <a:rPr lang="ja-JP" altLang="en-US"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rPr>
              <a:t>対象者への配布予定日　</a:t>
            </a:r>
            <a:r>
              <a:rPr lang="en-US" altLang="ja-JP"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rPr>
              <a:t>12/25</a:t>
            </a:r>
            <a:endParaRPr kumimoji="1" lang="ja-JP" altLang="en-US" sz="1600" dirty="0">
              <a:solidFill>
                <a:schemeClr val="bg1"/>
              </a:solidFill>
              <a:effectLst>
                <a:outerShdw blurRad="50800" dist="38100" dir="2700000" algn="tl" rotWithShape="0">
                  <a:prstClr val="black">
                    <a:alpha val="40000"/>
                  </a:prstClr>
                </a:outerShdw>
              </a:effectLst>
              <a:latin typeface="HGS創英角ｺﾞｼｯｸUB" panose="020B0A00000000000000" pitchFamily="50" charset="-128"/>
              <a:ea typeface="HGS創英角ｺﾞｼｯｸUB" panose="020B0A00000000000000" pitchFamily="50" charset="-128"/>
            </a:endParaRPr>
          </a:p>
        </p:txBody>
      </p:sp>
    </p:spTree>
    <p:extLst>
      <p:ext uri="{BB962C8B-B14F-4D97-AF65-F5344CB8AC3E}">
        <p14:creationId xmlns:p14="http://schemas.microsoft.com/office/powerpoint/2010/main" val="2932531760"/>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TotalTime>
  <Words>333</Words>
  <Application>Microsoft Office PowerPoint</Application>
  <PresentationFormat>ユーザー設定</PresentationFormat>
  <Paragraphs>43</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UDゴシック</vt:lpstr>
      <vt:lpstr>HGPｺﾞｼｯｸE</vt:lpstr>
      <vt:lpstr>HGP創英角ｺﾞｼｯｸUB</vt:lpstr>
      <vt:lpstr>HGS創英角ｺﾞｼｯｸUB</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赤星真人(d006033)</dc:creator>
  <cp:lastModifiedBy>kitashakyo22</cp:lastModifiedBy>
  <cp:revision>113</cp:revision>
  <cp:lastPrinted>2021-11-19T07:50:11Z</cp:lastPrinted>
  <dcterms:created xsi:type="dcterms:W3CDTF">2013-08-07T01:16:52Z</dcterms:created>
  <dcterms:modified xsi:type="dcterms:W3CDTF">2021-11-19T07:50:35Z</dcterms:modified>
</cp:coreProperties>
</file>